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82" r:id="rId4"/>
    <p:sldId id="258" r:id="rId5"/>
    <p:sldId id="270" r:id="rId6"/>
    <p:sldId id="271" r:id="rId7"/>
    <p:sldId id="259" r:id="rId8"/>
    <p:sldId id="260" r:id="rId9"/>
    <p:sldId id="272" r:id="rId10"/>
    <p:sldId id="273" r:id="rId11"/>
    <p:sldId id="274" r:id="rId12"/>
    <p:sldId id="275" r:id="rId13"/>
    <p:sldId id="261" r:id="rId14"/>
    <p:sldId id="262" r:id="rId15"/>
    <p:sldId id="263" r:id="rId16"/>
    <p:sldId id="276" r:id="rId17"/>
    <p:sldId id="264" r:id="rId18"/>
    <p:sldId id="265" r:id="rId19"/>
    <p:sldId id="279" r:id="rId20"/>
    <p:sldId id="278" r:id="rId21"/>
    <p:sldId id="266" r:id="rId22"/>
    <p:sldId id="283" r:id="rId23"/>
    <p:sldId id="267" r:id="rId24"/>
    <p:sldId id="269" r:id="rId25"/>
    <p:sldId id="277" r:id="rId26"/>
    <p:sldId id="281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60"/>
    <p:restoredTop sz="94673"/>
  </p:normalViewPr>
  <p:slideViewPr>
    <p:cSldViewPr snapToGrid="0" snapToObjects="1">
      <p:cViewPr varScale="1">
        <p:scale>
          <a:sx n="128" d="100"/>
          <a:sy n="128" d="100"/>
        </p:scale>
        <p:origin x="17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AA3A38-6435-9442-A310-D3B35A139931}" type="datetimeFigureOut">
              <a:rPr lang="en-US" smtClean="0"/>
              <a:t>9/26/22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C00EA-D5D3-644D-8963-83210BA9B0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9604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AA3A38-6435-9442-A310-D3B35A139931}" type="datetimeFigureOut">
              <a:rPr lang="en-US" smtClean="0"/>
              <a:t>9/26/22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C00EA-D5D3-644D-8963-83210BA9B0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762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AA3A38-6435-9442-A310-D3B35A139931}" type="datetimeFigureOut">
              <a:rPr lang="en-US" smtClean="0"/>
              <a:t>9/26/22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C00EA-D5D3-644D-8963-83210BA9B0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7298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AA3A38-6435-9442-A310-D3B35A139931}" type="datetimeFigureOut">
              <a:rPr lang="en-US" smtClean="0"/>
              <a:t>9/26/22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C00EA-D5D3-644D-8963-83210BA9B0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768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AA3A38-6435-9442-A310-D3B35A139931}" type="datetimeFigureOut">
              <a:rPr lang="en-US" smtClean="0"/>
              <a:t>9/26/22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C00EA-D5D3-644D-8963-83210BA9B0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2941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AA3A38-6435-9442-A310-D3B35A139931}" type="datetimeFigureOut">
              <a:rPr lang="en-US" smtClean="0"/>
              <a:t>9/26/22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C00EA-D5D3-644D-8963-83210BA9B0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9103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AA3A38-6435-9442-A310-D3B35A139931}" type="datetimeFigureOut">
              <a:rPr lang="en-US" smtClean="0"/>
              <a:t>9/26/22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C00EA-D5D3-644D-8963-83210BA9B0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1707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AA3A38-6435-9442-A310-D3B35A139931}" type="datetimeFigureOut">
              <a:rPr lang="en-US" smtClean="0"/>
              <a:t>9/26/22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C00EA-D5D3-644D-8963-83210BA9B0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2870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AA3A38-6435-9442-A310-D3B35A139931}" type="datetimeFigureOut">
              <a:rPr lang="en-US" smtClean="0"/>
              <a:t>9/26/22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C00EA-D5D3-644D-8963-83210BA9B0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4351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AA3A38-6435-9442-A310-D3B35A139931}" type="datetimeFigureOut">
              <a:rPr lang="en-US" smtClean="0"/>
              <a:t>9/26/22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C00EA-D5D3-644D-8963-83210BA9B0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3581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AA3A38-6435-9442-A310-D3B35A139931}" type="datetimeFigureOut">
              <a:rPr lang="en-US" smtClean="0"/>
              <a:t>9/26/22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C00EA-D5D3-644D-8963-83210BA9B0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6996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AA3A38-6435-9442-A310-D3B35A139931}" type="datetimeFigureOut">
              <a:rPr lang="en-US" smtClean="0"/>
              <a:t>9/26/22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8C00EA-D5D3-644D-8963-83210BA9B0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6272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funcgen2022.buschlab.org/downloads/brain-development.txt" TargetMode="External"/><Relationship Id="rId2" Type="http://schemas.openxmlformats.org/officeDocument/2006/relationships/hyperlink" Target="https://funcgen2022.buschlab.org/downloads/Amp.counts.tsv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://korflab.ucdavis.edu/bootcamp.html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Command Line for Data Filtering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3199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column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06507"/>
          </a:xfrm>
        </p:spPr>
        <p:txBody>
          <a:bodyPr>
            <a:normAutofit fontScale="92500"/>
          </a:bodyPr>
          <a:lstStyle/>
          <a:p>
            <a:r>
              <a:rPr lang="en-US" dirty="0"/>
              <a:t>Can format column data tidily using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column</a:t>
            </a:r>
            <a:endParaRPr lang="en-US" dirty="0">
              <a:latin typeface="Courier New" panose="02070309020205020404" pitchFamily="49" charset="0"/>
              <a:ea typeface="Courier New" charset="0"/>
              <a:cs typeface="Courier New" panose="02070309020205020404" pitchFamily="49" charset="0"/>
            </a:endParaRPr>
          </a:p>
          <a:p>
            <a:r>
              <a:rPr lang="en-US" dirty="0"/>
              <a:t>e.g. 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cut -f1,3-4,10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Amp.counts.tsv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| column -t | more</a:t>
            </a:r>
          </a:p>
          <a:p>
            <a:r>
              <a:rPr lang="en-US" dirty="0">
                <a:ea typeface="Courier New" charset="0"/>
                <a:cs typeface="Courier New" charset="0"/>
              </a:rPr>
              <a:t>-t is short for “table”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40A1521-8966-7BED-598B-647A3A1724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4250" y="3274944"/>
            <a:ext cx="76835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4258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877766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Can truncate data using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head</a:t>
            </a:r>
            <a:endParaRPr lang="en-US" dirty="0">
              <a:latin typeface="Courier New" panose="02070309020205020404" pitchFamily="49" charset="0"/>
              <a:ea typeface="Courier New" charset="0"/>
              <a:cs typeface="Courier New" panose="02070309020205020404" pitchFamily="49" charset="0"/>
            </a:endParaRPr>
          </a:p>
          <a:p>
            <a:r>
              <a:rPr lang="en-US" dirty="0"/>
              <a:t>e.g. </a:t>
            </a:r>
            <a:r>
              <a:rPr lang="en-US" sz="2600" dirty="0">
                <a:latin typeface="Courier New" charset="0"/>
                <a:ea typeface="Courier New" charset="0"/>
                <a:cs typeface="Courier New" charset="0"/>
              </a:rPr>
              <a:t>cut -f1,3-4,10 </a:t>
            </a:r>
            <a:r>
              <a:rPr lang="en-US" sz="2600" dirty="0" err="1">
                <a:latin typeface="Courier New" charset="0"/>
                <a:ea typeface="Courier New" charset="0"/>
                <a:cs typeface="Courier New" charset="0"/>
              </a:rPr>
              <a:t>Amp.counts.tsv</a:t>
            </a:r>
            <a:r>
              <a:rPr lang="en-US" sz="2600" dirty="0">
                <a:latin typeface="Courier New" charset="0"/>
                <a:ea typeface="Courier New" charset="0"/>
                <a:cs typeface="Courier New" charset="0"/>
              </a:rPr>
              <a:t> | head -10 | column -t</a:t>
            </a:r>
          </a:p>
          <a:p>
            <a:r>
              <a:rPr lang="en-US" dirty="0">
                <a:ea typeface="Courier New" charset="0"/>
                <a:cs typeface="Courier New" charset="0"/>
              </a:rPr>
              <a:t>Gives top 10 lines of output</a:t>
            </a:r>
          </a:p>
          <a:p>
            <a:r>
              <a:rPr lang="en-US" dirty="0">
                <a:ea typeface="Courier New" charset="0"/>
                <a:cs typeface="Courier New" charset="0"/>
              </a:rPr>
              <a:t>Change the number to get a different number of lines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CA2537-3053-ADC4-366C-750C7FE819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2470" y="3703391"/>
            <a:ext cx="7247059" cy="2680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2870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tail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916403"/>
          </a:xfrm>
        </p:spPr>
        <p:txBody>
          <a:bodyPr>
            <a:normAutofit fontScale="92500"/>
          </a:bodyPr>
          <a:lstStyle/>
          <a:p>
            <a:r>
              <a:rPr lang="en-US" dirty="0"/>
              <a:t>Can also truncate data using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tail</a:t>
            </a:r>
            <a:endParaRPr lang="en-US" dirty="0">
              <a:latin typeface="Courier New" panose="02070309020205020404" pitchFamily="49" charset="0"/>
              <a:ea typeface="Courier New" charset="0"/>
              <a:cs typeface="Courier New" panose="02070309020205020404" pitchFamily="49" charset="0"/>
            </a:endParaRPr>
          </a:p>
          <a:p>
            <a:r>
              <a:rPr lang="en-US" dirty="0"/>
              <a:t>e.g. </a:t>
            </a:r>
            <a:r>
              <a:rPr lang="en-US" sz="2600" dirty="0">
                <a:latin typeface="Courier New" charset="0"/>
                <a:ea typeface="Courier New" charset="0"/>
                <a:cs typeface="Courier New" charset="0"/>
              </a:rPr>
              <a:t>cut -f1,3-4,10 </a:t>
            </a:r>
            <a:r>
              <a:rPr lang="en-US" sz="2600" dirty="0" err="1">
                <a:latin typeface="Courier New" charset="0"/>
                <a:ea typeface="Courier New" charset="0"/>
                <a:cs typeface="Courier New" charset="0"/>
              </a:rPr>
              <a:t>Amp.counts.tsv</a:t>
            </a:r>
            <a:r>
              <a:rPr lang="en-US" sz="2600" dirty="0">
                <a:latin typeface="Courier New" charset="0"/>
                <a:ea typeface="Courier New" charset="0"/>
                <a:cs typeface="Courier New" charset="0"/>
              </a:rPr>
              <a:t> | tail -10 | column -t</a:t>
            </a:r>
          </a:p>
          <a:p>
            <a:r>
              <a:rPr lang="en-US" dirty="0">
                <a:ea typeface="Courier New" charset="0"/>
                <a:cs typeface="Courier New" charset="0"/>
              </a:rPr>
              <a:t>Gives last 10 lines of output</a:t>
            </a:r>
          </a:p>
          <a:p>
            <a:r>
              <a:rPr lang="en-US" dirty="0">
                <a:ea typeface="Courier New" charset="0"/>
                <a:cs typeface="Courier New" charset="0"/>
              </a:rPr>
              <a:t>Change the number to get a different number of lines</a:t>
            </a:r>
          </a:p>
          <a:p>
            <a:endParaRPr lang="en-US" dirty="0">
              <a:ea typeface="Courier New" charset="0"/>
              <a:cs typeface="Courier New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BE848B9-335D-6031-50C4-C6DBF756AD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9462" y="3738659"/>
            <a:ext cx="5893076" cy="2893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7550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93949"/>
            <a:ext cx="10515600" cy="2879414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AWK is a powerful command line tool used for text processing</a:t>
            </a:r>
          </a:p>
          <a:p>
            <a:r>
              <a:rPr lang="en-US" dirty="0"/>
              <a:t>Can filter based on a specific column</a:t>
            </a:r>
          </a:p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awk -F"\t" '$4 &gt; 0'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Amp.counts.tsv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| more</a:t>
            </a:r>
            <a:br>
              <a:rPr lang="en-US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dirty="0">
                <a:ea typeface="Courier New" charset="0"/>
                <a:cs typeface="Courier New" charset="0"/>
              </a:rPr>
              <a:t>(get “up” genes)</a:t>
            </a:r>
          </a:p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awk -F"\t" '$5 == "2"'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Amp.counts.tsv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| more</a:t>
            </a:r>
            <a:br>
              <a:rPr lang="en-US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dirty="0">
                <a:ea typeface="Courier New" charset="0"/>
                <a:cs typeface="Courier New" charset="0"/>
              </a:rPr>
              <a:t>(get genes on chromosome 2)</a:t>
            </a:r>
          </a:p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-F"\t" </a:t>
            </a:r>
            <a:r>
              <a:rPr lang="en-US" dirty="0">
                <a:ea typeface="Courier New" charset="0"/>
                <a:cs typeface="Courier New" charset="0"/>
              </a:rPr>
              <a:t>tells AWK that the file is delimited with tabs</a:t>
            </a:r>
          </a:p>
          <a:p>
            <a:r>
              <a:rPr lang="en-US" dirty="0">
                <a:ea typeface="Courier New" charset="0"/>
                <a:cs typeface="Courier New" charset="0"/>
              </a:rPr>
              <a:t>$4 is the 4</a:t>
            </a:r>
            <a:r>
              <a:rPr lang="en-US" baseline="30000" dirty="0">
                <a:ea typeface="Courier New" charset="0"/>
                <a:cs typeface="Courier New" charset="0"/>
              </a:rPr>
              <a:t>th</a:t>
            </a:r>
            <a:r>
              <a:rPr lang="en-US" dirty="0">
                <a:ea typeface="Courier New" charset="0"/>
                <a:cs typeface="Courier New" charset="0"/>
              </a:rPr>
              <a:t> column; == checks for equality (whereas = indicates assignment)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E0C8E2-B8A6-DECB-BA93-F4A3E01174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578" y="4570265"/>
            <a:ext cx="11618843" cy="1587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3229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Filtering on multiple columns with AWK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533433"/>
          </a:xfrm>
        </p:spPr>
        <p:txBody>
          <a:bodyPr/>
          <a:lstStyle/>
          <a:p>
            <a:r>
              <a:rPr lang="en-US" dirty="0"/>
              <a:t>Could just pipe two AWK commands together:</a:t>
            </a:r>
            <a:br>
              <a:rPr lang="en-US" dirty="0"/>
            </a:b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awk -F"\t" '$4 &gt; 0'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Amp.counts.tsv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| awk -F"\t" '$5 == "2"' | more</a:t>
            </a:r>
          </a:p>
          <a:p>
            <a:r>
              <a:rPr lang="en-US" dirty="0"/>
              <a:t>But can combine terms with &amp;&amp;:</a:t>
            </a:r>
            <a:br>
              <a:rPr lang="en-US" dirty="0"/>
            </a:b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awk -F"\t" '$4 &gt; 0 &amp;&amp; $5 == "2"'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Amp.counts.tsv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| more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51D31E-6AF9-4251-F77D-EA2145B3D8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121" y="4663300"/>
            <a:ext cx="11469757" cy="1569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9189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Combining AWK and cut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117991"/>
          </a:xfrm>
        </p:spPr>
        <p:txBody>
          <a:bodyPr/>
          <a:lstStyle/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awk -F"\t" '$4 &gt; 0'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Amp.counts.tsv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| cut -f1-3,10 | column -t | more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52D06C-8AD8-6957-E122-B44710BF00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8700" y="2943616"/>
            <a:ext cx="7594600" cy="349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5787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Reordering columns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03375"/>
          </a:xfrm>
        </p:spPr>
        <p:txBody>
          <a:bodyPr>
            <a:normAutofit lnSpcReduction="10000"/>
          </a:bodyPr>
          <a:lstStyle/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awk -F"\t" '$4 &gt; 0'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Amp.counts.tsv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| cut -f1,10,3 | column -t | more</a:t>
            </a:r>
          </a:p>
          <a:p>
            <a:r>
              <a:rPr lang="en-US" dirty="0">
                <a:ea typeface="Courier New" charset="0"/>
                <a:cs typeface="Courier New" charset="0"/>
              </a:rPr>
              <a:t>Note that name column is 3</a:t>
            </a:r>
            <a:r>
              <a:rPr lang="en-US" baseline="30000" dirty="0">
                <a:ea typeface="Courier New" charset="0"/>
                <a:cs typeface="Courier New" charset="0"/>
              </a:rPr>
              <a:t>rd</a:t>
            </a:r>
            <a:r>
              <a:rPr lang="en-US" dirty="0">
                <a:ea typeface="Courier New" charset="0"/>
                <a:cs typeface="Courier New" charset="0"/>
              </a:rPr>
              <a:t>, not 2</a:t>
            </a:r>
            <a:r>
              <a:rPr lang="en-US" baseline="30000" dirty="0">
                <a:ea typeface="Courier New" charset="0"/>
                <a:cs typeface="Courier New" charset="0"/>
              </a:rPr>
              <a:t>nd</a:t>
            </a:r>
            <a:r>
              <a:rPr lang="en-US" dirty="0">
                <a:ea typeface="Courier New" charset="0"/>
                <a:cs typeface="Courier New" charset="0"/>
              </a:rPr>
              <a:t>, as requested - can’t reorder columns with cut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81E178-227A-399E-364A-4B1453C54F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5654" y="3364118"/>
            <a:ext cx="5180692" cy="3336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7985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Replacing cut with AWK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719240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awk -F"\t" '$4 &gt; 0 { print $1 "\t" $10 "\t" $2 "\t" $3 "\t" $4 }'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Amp.counts.tsv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| column -t | more </a:t>
            </a:r>
            <a:br>
              <a:rPr lang="en-US" dirty="0"/>
            </a:br>
            <a:r>
              <a:rPr lang="en-US" dirty="0"/>
              <a:t>(can change order of columns, but can’t do ranges)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"\t"</a:t>
            </a:r>
            <a:r>
              <a:rPr lang="en-US" dirty="0"/>
              <a:t> indicates a tab should be printed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E41981-94EE-4F50-AD2C-D8DF9F13CA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3429000"/>
            <a:ext cx="7772400" cy="333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7942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932183"/>
          </a:xfrm>
        </p:spPr>
        <p:txBody>
          <a:bodyPr>
            <a:normAutofit/>
          </a:bodyPr>
          <a:lstStyle/>
          <a:p>
            <a:r>
              <a:rPr lang="en-US" dirty="0"/>
              <a:t>Reorder data using 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sort</a:t>
            </a:r>
          </a:p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cut -f1-4,10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Amp.counts.tsv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| sort -k5 | more</a:t>
            </a:r>
            <a:endParaRPr lang="en-US" dirty="0"/>
          </a:p>
          <a:p>
            <a:r>
              <a:rPr lang="en-US" dirty="0"/>
              <a:t>-k5 means sort by the 5</a:t>
            </a:r>
            <a:r>
              <a:rPr lang="en-US" baseline="30000" dirty="0"/>
              <a:t>th</a:t>
            </a:r>
            <a:r>
              <a:rPr lang="en-US" dirty="0"/>
              <a:t> column (name)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DED8BEA-3B46-ECDA-31E1-4AD687F410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3535520"/>
            <a:ext cx="7772400" cy="2957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2774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sort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932183"/>
          </a:xfrm>
        </p:spPr>
        <p:txBody>
          <a:bodyPr>
            <a:normAutofit/>
          </a:bodyPr>
          <a:lstStyle/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cut -f1-4,10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Amp.counts.tsv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| sort -r -g -k4 | more</a:t>
            </a:r>
          </a:p>
          <a:p>
            <a:r>
              <a:rPr lang="en-US" dirty="0"/>
              <a:t>-g means sort numerically</a:t>
            </a:r>
          </a:p>
          <a:p>
            <a:r>
              <a:rPr lang="en-US" dirty="0"/>
              <a:t>-r means reverse the order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791EFCA-64B5-CA3D-8C53-B5AC6A151C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3757808"/>
            <a:ext cx="7772400" cy="2737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9490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not just use Excel?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531350"/>
          </a:xfrm>
        </p:spPr>
        <p:txBody>
          <a:bodyPr/>
          <a:lstStyle/>
          <a:p>
            <a:r>
              <a:rPr lang="en-US" dirty="0"/>
              <a:t>You can, but command line is quicker, more flexible and reproducible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B1051D-E49B-6AFF-1C49-D108ADF828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139" y="2842494"/>
            <a:ext cx="11357722" cy="315351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219945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grep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932183"/>
          </a:xfrm>
        </p:spPr>
        <p:txBody>
          <a:bodyPr/>
          <a:lstStyle/>
          <a:p>
            <a:r>
              <a:rPr lang="en-US" dirty="0"/>
              <a:t>Extract data by search term using 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grep</a:t>
            </a:r>
          </a:p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grep ENSDARG00000068567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Amp.counts.tsv</a:t>
            </a: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grep shh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Amp.counts.tsv</a:t>
            </a: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F66DB29-19EE-0C15-AB19-C6718A10D3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308" y="3606590"/>
            <a:ext cx="11857383" cy="985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9240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grep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393564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Extract using list of search terms</a:t>
            </a:r>
          </a:p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grep -f brain-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development.txt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Amp.counts.tsv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| more</a:t>
            </a:r>
          </a:p>
          <a:p>
            <a:r>
              <a:rPr lang="en-US" dirty="0">
                <a:ea typeface="Courier New" charset="0"/>
                <a:cs typeface="Courier New" charset="0"/>
              </a:rPr>
              <a:t>-f is short for “file”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94E5A9-5BFB-B022-DFE3-A86F2C3AB5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456" y="3354126"/>
            <a:ext cx="11827088" cy="1640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7580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 more grep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978676"/>
          </a:xfrm>
        </p:spPr>
        <p:txBody>
          <a:bodyPr>
            <a:normAutofit lnSpcReduction="10000"/>
          </a:bodyPr>
          <a:lstStyle/>
          <a:p>
            <a:r>
              <a:rPr lang="en-US" dirty="0">
                <a:ea typeface="Courier New" charset="0"/>
                <a:cs typeface="Courier New" charset="0"/>
              </a:rPr>
              <a:t>Exclude lines that match a search term</a:t>
            </a:r>
          </a:p>
          <a:p>
            <a:r>
              <a:rPr lang="en-US" dirty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grep -v </a:t>
            </a:r>
            <a:r>
              <a:rPr lang="en-US" dirty="0" err="1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protein_coding</a:t>
            </a:r>
            <a:r>
              <a:rPr lang="en-US" dirty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Amp.counts.tsv</a:t>
            </a:r>
            <a:endParaRPr lang="en-US" dirty="0">
              <a:latin typeface="Courier New" panose="02070309020205020404" pitchFamily="49" charset="0"/>
              <a:ea typeface="Courier New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grep -v log2fc </a:t>
            </a:r>
            <a:r>
              <a:rPr lang="en-US" dirty="0" err="1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Amp.counts.tsv</a:t>
            </a:r>
            <a:endParaRPr lang="en-US" dirty="0">
              <a:latin typeface="Courier New" panose="02070309020205020404" pitchFamily="49" charset="0"/>
              <a:ea typeface="Courier New" charset="0"/>
              <a:cs typeface="Courier New" panose="02070309020205020404" pitchFamily="49" charset="0"/>
            </a:endParaRPr>
          </a:p>
          <a:p>
            <a:r>
              <a:rPr lang="en-US" dirty="0">
                <a:ea typeface="Courier New" charset="0"/>
                <a:cs typeface="Courier New" charset="0"/>
              </a:rPr>
              <a:t>-v is short for “</a:t>
            </a:r>
            <a:r>
              <a:rPr lang="en-US" dirty="0" err="1">
                <a:ea typeface="Courier New" charset="0"/>
                <a:cs typeface="Courier New" charset="0"/>
              </a:rPr>
              <a:t>in</a:t>
            </a:r>
            <a:r>
              <a:rPr lang="en-US" b="1" dirty="0" err="1">
                <a:ea typeface="Courier New" charset="0"/>
                <a:cs typeface="Courier New" charset="0"/>
              </a:rPr>
              <a:t>V</a:t>
            </a:r>
            <a:r>
              <a:rPr lang="en-US" dirty="0" err="1">
                <a:ea typeface="Courier New" charset="0"/>
                <a:cs typeface="Courier New" charset="0"/>
              </a:rPr>
              <a:t>ert</a:t>
            </a:r>
            <a:r>
              <a:rPr lang="en-US" dirty="0">
                <a:ea typeface="Courier New" charset="0"/>
                <a:cs typeface="Courier New" charset="0"/>
              </a:rPr>
              <a:t>”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8792665-68E4-4196-FF6B-5B71F05827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937" y="4034904"/>
            <a:ext cx="11822125" cy="1600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959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308493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wc</a:t>
            </a:r>
            <a:r>
              <a:rPr lang="en-US" dirty="0"/>
              <a:t> stands for ”word count”</a:t>
            </a:r>
          </a:p>
          <a:p>
            <a:r>
              <a:rPr lang="en-US" dirty="0"/>
              <a:t>Count number of lines returned</a:t>
            </a: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wc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-l brain-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development.txt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grep -f brain-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development.txt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Amp.counts.tsv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|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wc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-l</a:t>
            </a:r>
          </a:p>
          <a:p>
            <a:r>
              <a:rPr lang="en-US" dirty="0">
                <a:ea typeface="Courier New" charset="0"/>
                <a:cs typeface="Courier New" charset="0"/>
              </a:rPr>
              <a:t>-l is short for “lines”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FBC46A-0AF8-1778-8E62-F811F1B787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4652" y="4412975"/>
            <a:ext cx="7962696" cy="1464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1797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Redirecting to a file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567554"/>
          </a:xfrm>
        </p:spPr>
        <p:txBody>
          <a:bodyPr>
            <a:normAutofit fontScale="92500"/>
          </a:bodyPr>
          <a:lstStyle/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grep hox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Amp.counts.tsv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&gt;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hox.txt</a:t>
            </a: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more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hox.txt</a:t>
            </a: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dirty="0">
                <a:ea typeface="Courier New" charset="0"/>
                <a:cs typeface="Courier New" charset="0"/>
              </a:rPr>
              <a:t>Take care - file will be overwritten without any warning if it already exists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5788CD-6389-A34C-7FBA-780B415D48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825" y="3528116"/>
            <a:ext cx="11820349" cy="1918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5017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Appending to a file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567554"/>
          </a:xfrm>
        </p:spPr>
        <p:txBody>
          <a:bodyPr>
            <a:normAutofit/>
          </a:bodyPr>
          <a:lstStyle/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head -1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Amp.counts.tsv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&gt;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hox.txt</a:t>
            </a: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grep hox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Amp.counts.tsv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&gt;&gt;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hox.txt</a:t>
            </a: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more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hox.txt</a:t>
            </a: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9FCCFA4-0999-A197-FF26-FD90FA57C7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656" y="3554275"/>
            <a:ext cx="11784688" cy="2450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0253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Any Questions?</a:t>
            </a:r>
          </a:p>
        </p:txBody>
      </p:sp>
    </p:spTree>
    <p:extLst>
      <p:ext uri="{BB962C8B-B14F-4D97-AF65-F5344CB8AC3E}">
        <p14:creationId xmlns:p14="http://schemas.microsoft.com/office/powerpoint/2010/main" val="34340252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not just use R?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215394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You can, and maybe should, if you’re going to do analysis in R</a:t>
            </a:r>
          </a:p>
          <a:p>
            <a:r>
              <a:rPr lang="en-US" dirty="0"/>
              <a:t>But command line can be quicker if you’re filtering or reformatting data to use in another tool</a:t>
            </a:r>
          </a:p>
          <a:p>
            <a:r>
              <a:rPr lang="en-US" dirty="0"/>
              <a:t>R loads all data into memory first, so can be easier to filter and trim big data on command line before loading into R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2CCDBA9D-A666-3049-B13D-CD356B96D1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51015" y="3979571"/>
            <a:ext cx="2477842" cy="19165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E822435-D8AC-934E-9AE4-00F3B8D06F92}"/>
              </a:ext>
            </a:extLst>
          </p:cNvPr>
          <p:cNvSpPr txBox="1"/>
          <p:nvPr/>
        </p:nvSpPr>
        <p:spPr>
          <a:xfrm>
            <a:off x="7624292" y="5896134"/>
            <a:ext cx="39323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Hadley Wickham and others at RStudio [CC BY-SA 4.0]</a:t>
            </a:r>
          </a:p>
        </p:txBody>
      </p:sp>
    </p:spTree>
    <p:extLst>
      <p:ext uri="{BB962C8B-B14F-4D97-AF65-F5344CB8AC3E}">
        <p14:creationId xmlns:p14="http://schemas.microsoft.com/office/powerpoint/2010/main" val="35854558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1272665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Get the </a:t>
            </a:r>
            <a:r>
              <a:rPr lang="en-US" dirty="0" err="1"/>
              <a:t>Ensembl</a:t>
            </a:r>
            <a:r>
              <a:rPr lang="en-US" dirty="0"/>
              <a:t> ID, adjusted p-value and name of the top 10 most significantly DE genes on chromosome 2 that are down at least two-fold</a:t>
            </a:r>
          </a:p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awk '$3 &lt; 0.05 &amp;&amp; $4 &lt; 1 &amp;&amp; $5 == "2"'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Amp.counts.tsv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| cut -f 1,3,10 | head -10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95B5599-7054-2C3A-FE9C-4BA46DDF13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7494" y="3314976"/>
            <a:ext cx="9637012" cy="3085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2837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A39E0D-534C-2B45-8798-D9E19080F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3E7F1F-9044-DC41-A777-289264C0F1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example data used here can be downloaded from:</a:t>
            </a:r>
          </a:p>
          <a:p>
            <a:pPr lvl="1"/>
            <a:r>
              <a:rPr lang="en-US" dirty="0">
                <a:hlinkClick r:id="rId2"/>
              </a:rPr>
              <a:t>https://funcgen2022.buschlab.org/downloads/Amp.counts.tsv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https://funcgen2022.buschlab.org/downloads/brain-development.txt</a:t>
            </a:r>
            <a:endParaRPr lang="en-US" dirty="0"/>
          </a:p>
          <a:p>
            <a:r>
              <a:rPr lang="en-US" dirty="0"/>
              <a:t>Both files are also available on </a:t>
            </a:r>
            <a:r>
              <a:rPr lang="en-US" dirty="0" err="1"/>
              <a:t>penelopeprime</a:t>
            </a:r>
            <a:endParaRPr lang="en-US" dirty="0"/>
          </a:p>
          <a:p>
            <a:r>
              <a:rPr lang="en-US" dirty="0"/>
              <a:t>Embryos exposed to amphetamine compared to unexposed controls</a:t>
            </a:r>
          </a:p>
          <a:p>
            <a:r>
              <a:rPr lang="en-US" dirty="0"/>
              <a:t>Columns for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Amp.counts.tsv</a:t>
            </a:r>
            <a:r>
              <a:rPr lang="en-US" dirty="0"/>
              <a:t> are:</a:t>
            </a:r>
            <a:br>
              <a:rPr lang="en-US" dirty="0"/>
            </a:br>
            <a:r>
              <a:rPr lang="en-US" dirty="0" err="1"/>
              <a:t>Ensembl</a:t>
            </a:r>
            <a:r>
              <a:rPr lang="en-US" dirty="0"/>
              <a:t> gene ID (ENSDARG), p-value, adjusted p-value, log</a:t>
            </a:r>
            <a:r>
              <a:rPr lang="en-US" baseline="-25000" dirty="0"/>
              <a:t>2</a:t>
            </a:r>
            <a:r>
              <a:rPr lang="en-US" dirty="0"/>
              <a:t> fold change, chromosome, gene start (in bp), gene end (in bp), strand (1 or -1), biotype (e.g. protein coding), name, description, counts and </a:t>
            </a:r>
            <a:r>
              <a:rPr lang="en-GB" dirty="0"/>
              <a:t>normalised</a:t>
            </a:r>
            <a:r>
              <a:rPr lang="en-US" dirty="0"/>
              <a:t> counts</a:t>
            </a: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2130026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B6D24-A871-CE40-B0C8-ABE4085A0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commands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3AB682-29BA-1741-82D7-2693CACB35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Not covering commands to:</a:t>
            </a:r>
          </a:p>
          <a:p>
            <a:pPr lvl="1"/>
            <a:r>
              <a:rPr lang="en-US" dirty="0"/>
              <a:t>View directory contents (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ls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Change directories (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cd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Copy files or directories (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cp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Move or rename files and directories (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mv</a:t>
            </a:r>
            <a:r>
              <a:rPr lang="en-US" dirty="0"/>
              <a:t>) </a:t>
            </a:r>
          </a:p>
          <a:p>
            <a:pPr lvl="1"/>
            <a:r>
              <a:rPr lang="en-US" dirty="0"/>
              <a:t>Delete files (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rm</a:t>
            </a:r>
            <a:r>
              <a:rPr lang="en-US" dirty="0"/>
              <a:t>) or directories 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rmdir</a:t>
            </a:r>
            <a:r>
              <a:rPr lang="en-US" dirty="0"/>
              <a:t>)</a:t>
            </a:r>
          </a:p>
          <a:p>
            <a:r>
              <a:rPr lang="en-US" dirty="0"/>
              <a:t>To learn about these, see:</a:t>
            </a:r>
            <a:br>
              <a:rPr lang="en-US" dirty="0"/>
            </a:br>
            <a:r>
              <a:rPr lang="en-US" dirty="0">
                <a:hlinkClick r:id="rId2"/>
              </a:rPr>
              <a:t>http://korflab.ucdavis.edu/bootcamp.html</a:t>
            </a:r>
            <a:endParaRPr lang="en-US" dirty="0"/>
          </a:p>
          <a:p>
            <a:r>
              <a:rPr lang="en-US" dirty="0"/>
              <a:t>Or use the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man</a:t>
            </a:r>
            <a:r>
              <a:rPr lang="en-US" dirty="0"/>
              <a:t> command to find out about these or other commands, for example:</a:t>
            </a:r>
            <a:br>
              <a:rPr lang="en-US" dirty="0"/>
            </a:br>
            <a:br>
              <a:rPr lang="en-US" dirty="0"/>
            </a:b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man cut</a:t>
            </a:r>
          </a:p>
        </p:txBody>
      </p:sp>
    </p:spTree>
    <p:extLst>
      <p:ext uri="{BB962C8B-B14F-4D97-AF65-F5344CB8AC3E}">
        <p14:creationId xmlns:p14="http://schemas.microsoft.com/office/powerpoint/2010/main" val="32075424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93949"/>
            <a:ext cx="10515600" cy="84841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Look at a file a page at a time using 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more</a:t>
            </a:r>
            <a:r>
              <a:rPr lang="en-US" dirty="0"/>
              <a:t> (or 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less</a:t>
            </a:r>
            <a:r>
              <a:rPr lang="en-US" dirty="0"/>
              <a:t>)</a:t>
            </a:r>
          </a:p>
          <a:p>
            <a:r>
              <a:rPr lang="en-US" dirty="0"/>
              <a:t>e.g. 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more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Amp.counts.tsv</a:t>
            </a: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  <a:p>
            <a:endParaRPr lang="en-US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D551D7-0329-2449-8C78-F67986FCFFE1}"/>
              </a:ext>
            </a:extLst>
          </p:cNvPr>
          <p:cNvSpPr txBox="1"/>
          <p:nvPr/>
        </p:nvSpPr>
        <p:spPr>
          <a:xfrm>
            <a:off x="838200" y="5175693"/>
            <a:ext cx="10515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Press </a:t>
            </a:r>
            <a:r>
              <a:rPr lang="en-US" b="1" dirty="0"/>
              <a:t>Enter</a:t>
            </a:r>
            <a:r>
              <a:rPr lang="en-US" dirty="0"/>
              <a:t> to get another line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Press </a:t>
            </a:r>
            <a:r>
              <a:rPr lang="en-US" b="1" dirty="0"/>
              <a:t>Space</a:t>
            </a:r>
            <a:r>
              <a:rPr lang="en-US" dirty="0"/>
              <a:t> or </a:t>
            </a:r>
            <a:r>
              <a:rPr lang="en-US" b="1" dirty="0" err="1"/>
              <a:t>PgDn</a:t>
            </a:r>
            <a:r>
              <a:rPr lang="en-US" dirty="0"/>
              <a:t> to see the next page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Press </a:t>
            </a:r>
            <a:r>
              <a:rPr lang="en-US" b="1" dirty="0"/>
              <a:t>b</a:t>
            </a:r>
            <a:r>
              <a:rPr lang="en-US" dirty="0"/>
              <a:t> or </a:t>
            </a:r>
            <a:r>
              <a:rPr lang="en-US" b="1" dirty="0" err="1"/>
              <a:t>PgUp</a:t>
            </a:r>
            <a:r>
              <a:rPr lang="en-US" dirty="0"/>
              <a:t> to go back a page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Press </a:t>
            </a:r>
            <a:r>
              <a:rPr lang="en-US" b="1" dirty="0"/>
              <a:t>q</a:t>
            </a:r>
            <a:r>
              <a:rPr lang="en-US" dirty="0"/>
              <a:t> to quit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7DFB94-4442-B8BA-8A73-6593E1A649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395" y="2342367"/>
            <a:ext cx="11507210" cy="2768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6834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06829"/>
            <a:ext cx="10515600" cy="1925304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View specific columns of your file using 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cut</a:t>
            </a:r>
          </a:p>
          <a:p>
            <a:r>
              <a:rPr lang="en-US" dirty="0"/>
              <a:t>e.g. 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cut -f1,3-4,10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Amp.counts.tsv</a:t>
            </a: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dirty="0">
                <a:ea typeface="Courier New" charset="0"/>
                <a:cs typeface="Courier New" charset="0"/>
              </a:rPr>
              <a:t>Will only show columns 1 (ID), 3 (adjusted p-value), 4 (log</a:t>
            </a:r>
            <a:r>
              <a:rPr lang="en-US" baseline="-25000" dirty="0">
                <a:ea typeface="Courier New" charset="0"/>
                <a:cs typeface="Courier New" charset="0"/>
              </a:rPr>
              <a:t>2</a:t>
            </a:r>
            <a:r>
              <a:rPr lang="en-US" dirty="0">
                <a:ea typeface="Courier New" charset="0"/>
                <a:cs typeface="Courier New" charset="0"/>
              </a:rPr>
              <a:t> fold change) and 10 (name)</a:t>
            </a:r>
          </a:p>
          <a:p>
            <a:r>
              <a:rPr lang="en-US" dirty="0">
                <a:ea typeface="Courier New" charset="0"/>
                <a:cs typeface="Courier New" charset="0"/>
              </a:rPr>
              <a:t>-f is short for “fields”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3F61FE-8499-E604-895F-5032D2EE05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8198" y="3429000"/>
            <a:ext cx="6795604" cy="3290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5846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06507"/>
          </a:xfrm>
        </p:spPr>
        <p:txBody>
          <a:bodyPr>
            <a:normAutofit fontScale="92500"/>
          </a:bodyPr>
          <a:lstStyle/>
          <a:p>
            <a:r>
              <a:rPr lang="en-US" dirty="0"/>
              <a:t>Can join two commands with a </a:t>
            </a:r>
            <a:r>
              <a:rPr lang="en-US" b="1" dirty="0"/>
              <a:t>pipe</a:t>
            </a:r>
            <a:r>
              <a:rPr lang="en-US" dirty="0"/>
              <a:t> |</a:t>
            </a: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dirty="0"/>
              <a:t>e.g. 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cut -f1,3-4,10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Amp.counts.tsv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| more</a:t>
            </a:r>
          </a:p>
          <a:p>
            <a:r>
              <a:rPr lang="en-US" dirty="0">
                <a:ea typeface="Courier New" charset="0"/>
                <a:cs typeface="Courier New" charset="0"/>
              </a:rPr>
              <a:t>The output of the </a:t>
            </a:r>
            <a:r>
              <a:rPr lang="en-US" b="1" dirty="0">
                <a:ea typeface="Courier New" charset="0"/>
                <a:cs typeface="Courier New" charset="0"/>
              </a:rPr>
              <a:t>cut</a:t>
            </a:r>
            <a:r>
              <a:rPr lang="en-US" dirty="0">
                <a:ea typeface="Courier New" charset="0"/>
                <a:cs typeface="Courier New" charset="0"/>
              </a:rPr>
              <a:t> command becomes the input of the </a:t>
            </a:r>
            <a:r>
              <a:rPr lang="en-US" b="1" dirty="0">
                <a:ea typeface="Courier New" charset="0"/>
                <a:cs typeface="Courier New" charset="0"/>
              </a:rPr>
              <a:t>more</a:t>
            </a:r>
            <a:r>
              <a:rPr lang="en-US" dirty="0">
                <a:ea typeface="Courier New" charset="0"/>
                <a:cs typeface="Courier New" charset="0"/>
              </a:rPr>
              <a:t> command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8B30B3-2EAA-2750-16CC-BDF3BD6EC3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7467" y="3317767"/>
            <a:ext cx="6557065" cy="3175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2755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2568</TotalTime>
  <Words>1209</Words>
  <Application>Microsoft Macintosh PowerPoint</Application>
  <PresentationFormat>Widescreen</PresentationFormat>
  <Paragraphs>112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Arial</vt:lpstr>
      <vt:lpstr>Calibri</vt:lpstr>
      <vt:lpstr>Calibri Light</vt:lpstr>
      <vt:lpstr>Courier New</vt:lpstr>
      <vt:lpstr>Office Theme</vt:lpstr>
      <vt:lpstr>Command Line for Data Filtering</vt:lpstr>
      <vt:lpstr>Why not just use Excel?</vt:lpstr>
      <vt:lpstr>Why not just use R?</vt:lpstr>
      <vt:lpstr>Example</vt:lpstr>
      <vt:lpstr>Example data</vt:lpstr>
      <vt:lpstr>Other commands</vt:lpstr>
      <vt:lpstr>more</vt:lpstr>
      <vt:lpstr>cut</vt:lpstr>
      <vt:lpstr>Pipe</vt:lpstr>
      <vt:lpstr>column</vt:lpstr>
      <vt:lpstr>head</vt:lpstr>
      <vt:lpstr>tail</vt:lpstr>
      <vt:lpstr>AWK</vt:lpstr>
      <vt:lpstr>Filtering on multiple columns with AWK</vt:lpstr>
      <vt:lpstr>Combining AWK and cut</vt:lpstr>
      <vt:lpstr>Reordering columns</vt:lpstr>
      <vt:lpstr>Replacing cut with AWK</vt:lpstr>
      <vt:lpstr>sort</vt:lpstr>
      <vt:lpstr>More sort</vt:lpstr>
      <vt:lpstr>grep</vt:lpstr>
      <vt:lpstr>More grep</vt:lpstr>
      <vt:lpstr>Even more grep</vt:lpstr>
      <vt:lpstr>wc</vt:lpstr>
      <vt:lpstr>Redirecting to a file</vt:lpstr>
      <vt:lpstr>Appending to a file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Ian Sealy</dc:creator>
  <cp:lastModifiedBy>Ian Sealy</cp:lastModifiedBy>
  <cp:revision>60</cp:revision>
  <cp:lastPrinted>2018-10-16T09:04:12Z</cp:lastPrinted>
  <dcterms:created xsi:type="dcterms:W3CDTF">2018-10-15T14:29:53Z</dcterms:created>
  <dcterms:modified xsi:type="dcterms:W3CDTF">2022-09-26T18:08:52Z</dcterms:modified>
</cp:coreProperties>
</file>